
<file path=[Content_Types].xml><?xml version="1.0" encoding="utf-8"?>
<Types xmlns="http://schemas.openxmlformats.org/package/2006/content-types">
  <Default Extension="xml" ContentType="application/xml"/>
  <Default Extension="(null)" ContentType="image/x-emf"/>
  <Default Extension="jpg" ContentType="image/jpeg"/>
  <Default Extension="tiff" ContentType="image/tiff"/>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51" r:id="rId1"/>
  </p:sldMasterIdLst>
  <p:notesMasterIdLst>
    <p:notesMasterId r:id="rId86"/>
  </p:notesMasterIdLst>
  <p:sldIdLst>
    <p:sldId id="256" r:id="rId2"/>
    <p:sldId id="306" r:id="rId3"/>
    <p:sldId id="307" r:id="rId4"/>
    <p:sldId id="379" r:id="rId5"/>
    <p:sldId id="376" r:id="rId6"/>
    <p:sldId id="377" r:id="rId7"/>
    <p:sldId id="378" r:id="rId8"/>
    <p:sldId id="365" r:id="rId9"/>
    <p:sldId id="380" r:id="rId10"/>
    <p:sldId id="369" r:id="rId11"/>
    <p:sldId id="370" r:id="rId12"/>
    <p:sldId id="368" r:id="rId13"/>
    <p:sldId id="372" r:id="rId14"/>
    <p:sldId id="373" r:id="rId15"/>
    <p:sldId id="374" r:id="rId16"/>
    <p:sldId id="371" r:id="rId17"/>
    <p:sldId id="375" r:id="rId18"/>
    <p:sldId id="257" r:id="rId19"/>
    <p:sldId id="308"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8" r:id="rId44"/>
    <p:sldId id="406" r:id="rId45"/>
    <p:sldId id="410" r:id="rId46"/>
    <p:sldId id="409" r:id="rId47"/>
    <p:sldId id="309" r:id="rId48"/>
    <p:sldId id="303" r:id="rId49"/>
    <p:sldId id="258" r:id="rId50"/>
    <p:sldId id="310" r:id="rId51"/>
    <p:sldId id="261" r:id="rId52"/>
    <p:sldId id="311" r:id="rId53"/>
    <p:sldId id="304" r:id="rId54"/>
    <p:sldId id="259" r:id="rId55"/>
    <p:sldId id="263" r:id="rId56"/>
    <p:sldId id="264" r:id="rId57"/>
    <p:sldId id="260" r:id="rId58"/>
    <p:sldId id="266" r:id="rId59"/>
    <p:sldId id="265" r:id="rId60"/>
    <p:sldId id="268" r:id="rId61"/>
    <p:sldId id="269" r:id="rId62"/>
    <p:sldId id="270" r:id="rId63"/>
    <p:sldId id="276" r:id="rId64"/>
    <p:sldId id="284" r:id="rId65"/>
    <p:sldId id="285" r:id="rId66"/>
    <p:sldId id="345" r:id="rId67"/>
    <p:sldId id="344" r:id="rId68"/>
    <p:sldId id="278" r:id="rId69"/>
    <p:sldId id="277" r:id="rId70"/>
    <p:sldId id="279" r:id="rId71"/>
    <p:sldId id="280" r:id="rId72"/>
    <p:sldId id="281" r:id="rId73"/>
    <p:sldId id="282" r:id="rId74"/>
    <p:sldId id="312" r:id="rId75"/>
    <p:sldId id="313" r:id="rId76"/>
    <p:sldId id="348" r:id="rId77"/>
    <p:sldId id="314" r:id="rId78"/>
    <p:sldId id="283" r:id="rId79"/>
    <p:sldId id="349" r:id="rId80"/>
    <p:sldId id="315" r:id="rId81"/>
    <p:sldId id="300" r:id="rId82"/>
    <p:sldId id="299" r:id="rId83"/>
    <p:sldId id="301" r:id="rId84"/>
    <p:sldId id="30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2"/>
    <p:restoredTop sz="94804"/>
  </p:normalViewPr>
  <p:slideViewPr>
    <p:cSldViewPr snapToGrid="0" snapToObjects="1">
      <p:cViewPr varScale="1">
        <p:scale>
          <a:sx n="90" d="100"/>
          <a:sy n="90" d="100"/>
        </p:scale>
        <p:origin x="208" y="49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80</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82</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83</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86284191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zoom.us/j/94375871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nul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1.png"/><Relationship Id="rId5"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1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59.xml.rels><?xml version="1.0" encoding="UTF-8" standalone="yes"?>
<Relationships xmlns="http://schemas.openxmlformats.org/package/2006/relationships"><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81.png"/></Relationships>
</file>

<file path=ppt/slides/_rels/slide61.xml.rels><?xml version="1.0" encoding="UTF-8" standalone="yes"?>
<Relationships xmlns="http://schemas.openxmlformats.org/package/2006/relationships"><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0.png"/><Relationship Id="rId8" Type="http://schemas.openxmlformats.org/officeDocument/2006/relationships/image" Target="../media/image150.png"/><Relationship Id="rId9" Type="http://schemas.openxmlformats.org/officeDocument/2006/relationships/image" Target="../media/image180.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1: </a:t>
            </a:r>
            <a:r>
              <a:rPr lang="en-US" dirty="0"/>
              <a:t>Introduction to </a:t>
            </a:r>
            <a:r>
              <a:rPr lang="en-US" dirty="0" smtClean="0"/>
              <a:t>Regression</a:t>
            </a:r>
            <a:br>
              <a:rPr lang="en-US" dirty="0" smtClean="0"/>
            </a:br>
            <a:r>
              <a:rPr lang="en-US" dirty="0" smtClean="0"/>
              <a:t>HUB AI</a:t>
            </a: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82ADE-13BA-C546-949F-ED46BD46029F}"/>
              </a:ext>
            </a:extLst>
          </p:cNvPr>
          <p:cNvSpPr>
            <a:spLocks noGrp="1"/>
          </p:cNvSpPr>
          <p:nvPr>
            <p:ph type="title"/>
          </p:nvPr>
        </p:nvSpPr>
        <p:spPr/>
        <p:txBody>
          <a:bodyPr/>
          <a:lstStyle/>
          <a:p>
            <a:r>
              <a:rPr lang="en-US" dirty="0"/>
              <a:t>How	</a:t>
            </a:r>
          </a:p>
        </p:txBody>
      </p:sp>
      <p:sp>
        <p:nvSpPr>
          <p:cNvPr id="3" name="Content Placeholder 2">
            <a:extLst>
              <a:ext uri="{FF2B5EF4-FFF2-40B4-BE49-F238E27FC236}">
                <a16:creationId xmlns:a16="http://schemas.microsoft.com/office/drawing/2014/main" xmlns="" id="{09BC925C-BB7E-9D40-A137-3B6CD6872B87}"/>
              </a:ext>
            </a:extLst>
          </p:cNvPr>
          <p:cNvSpPr>
            <a:spLocks noGrp="1"/>
          </p:cNvSpPr>
          <p:nvPr>
            <p:ph idx="1"/>
          </p:nvPr>
        </p:nvSpPr>
        <p:spPr>
          <a:xfrm>
            <a:off x="833415" y="1177758"/>
            <a:ext cx="10327008" cy="4271697"/>
          </a:xfrm>
        </p:spPr>
        <p:txBody>
          <a:bodyPr/>
          <a:lstStyle/>
          <a:p>
            <a:r>
              <a:rPr lang="en-US" sz="2400" b="1" dirty="0"/>
              <a:t>Lectures: </a:t>
            </a:r>
          </a:p>
          <a:p>
            <a:r>
              <a:rPr lang="en-US" sz="2400" dirty="0"/>
              <a:t>	Fridays @</a:t>
            </a:r>
            <a:r>
              <a:rPr lang="en-US" sz="2400" dirty="0" smtClean="0"/>
              <a:t>8am </a:t>
            </a:r>
            <a:r>
              <a:rPr lang="en-US" sz="2400" dirty="0"/>
              <a:t>[EST</a:t>
            </a:r>
            <a:r>
              <a:rPr lang="en-US" sz="2400" dirty="0" smtClean="0"/>
              <a:t>] (except today)</a:t>
            </a:r>
          </a:p>
          <a:p>
            <a:endParaRPr lang="en-US" sz="2400" dirty="0"/>
          </a:p>
          <a:p>
            <a:r>
              <a:rPr lang="en-US" sz="2400" b="1" dirty="0" smtClean="0"/>
              <a:t>Labs:  </a:t>
            </a:r>
          </a:p>
          <a:p>
            <a:r>
              <a:rPr lang="en-US" sz="2400" b="1" dirty="0"/>
              <a:t>	</a:t>
            </a:r>
            <a:r>
              <a:rPr lang="en-US" sz="2400" dirty="0" smtClean="0"/>
              <a:t>Saturdays @8am [EST] Patrick </a:t>
            </a:r>
            <a:r>
              <a:rPr lang="en-US" sz="2400" dirty="0" err="1" smtClean="0"/>
              <a:t>Ohiomoba</a:t>
            </a:r>
            <a:endParaRPr lang="en-US" sz="2400" dirty="0"/>
          </a:p>
          <a:p>
            <a:endParaRPr lang="en-US" sz="2400" dirty="0"/>
          </a:p>
          <a:p>
            <a:r>
              <a:rPr lang="en-US" sz="2400" b="1" dirty="0" smtClean="0"/>
              <a:t>Meeting </a:t>
            </a:r>
            <a:r>
              <a:rPr lang="en-US" sz="2400" b="1" dirty="0"/>
              <a:t>ID:</a:t>
            </a:r>
            <a:r>
              <a:rPr lang="en-US" sz="2400" dirty="0"/>
              <a:t>  943 758 </a:t>
            </a:r>
            <a:r>
              <a:rPr lang="en-US" sz="2400" dirty="0" smtClean="0"/>
              <a:t>711 </a:t>
            </a:r>
          </a:p>
          <a:p>
            <a:r>
              <a:rPr lang="en-US" sz="2400" b="1" dirty="0" smtClean="0">
                <a:hlinkClick r:id="rId2"/>
              </a:rPr>
              <a:t>https</a:t>
            </a:r>
            <a:r>
              <a:rPr lang="en-US" sz="2400" b="1" dirty="0">
                <a:hlinkClick r:id="rId2"/>
              </a:rPr>
              <a:t>://</a:t>
            </a:r>
            <a:r>
              <a:rPr lang="en-US" sz="2400" b="1" dirty="0" smtClean="0">
                <a:hlinkClick r:id="rId2"/>
              </a:rPr>
              <a:t>zoom.us/j/</a:t>
            </a:r>
            <a:r>
              <a:rPr lang="en-US" sz="2400" dirty="0" smtClean="0">
                <a:hlinkClick r:id="rId2"/>
              </a:rPr>
              <a:t>943758711 </a:t>
            </a:r>
            <a:endParaRPr lang="en-US" sz="2400" dirty="0"/>
          </a:p>
          <a:p>
            <a:endParaRPr lang="en-US" sz="2400" dirty="0"/>
          </a:p>
        </p:txBody>
      </p:sp>
      <p:sp>
        <p:nvSpPr>
          <p:cNvPr id="4" name="Slide Number Placeholder 3">
            <a:extLst>
              <a:ext uri="{FF2B5EF4-FFF2-40B4-BE49-F238E27FC236}">
                <a16:creationId xmlns:a16="http://schemas.microsoft.com/office/drawing/2014/main" xmlns="" id="{00EF9512-918C-0445-992B-77BF8C602BAF}"/>
              </a:ext>
            </a:extLst>
          </p:cNvPr>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302077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82ADE-13BA-C546-949F-ED46BD46029F}"/>
              </a:ext>
            </a:extLst>
          </p:cNvPr>
          <p:cNvSpPr>
            <a:spLocks noGrp="1"/>
          </p:cNvSpPr>
          <p:nvPr>
            <p:ph type="title"/>
          </p:nvPr>
        </p:nvSpPr>
        <p:spPr/>
        <p:txBody>
          <a:bodyPr/>
          <a:lstStyle/>
          <a:p>
            <a:r>
              <a:rPr lang="en-US" dirty="0" smtClean="0"/>
              <a:t>How: Project</a:t>
            </a:r>
            <a:r>
              <a:rPr lang="en-US" dirty="0"/>
              <a:t>	</a:t>
            </a:r>
          </a:p>
        </p:txBody>
      </p:sp>
      <p:sp>
        <p:nvSpPr>
          <p:cNvPr id="3" name="Content Placeholder 2">
            <a:extLst>
              <a:ext uri="{FF2B5EF4-FFF2-40B4-BE49-F238E27FC236}">
                <a16:creationId xmlns:a16="http://schemas.microsoft.com/office/drawing/2014/main" xmlns="" id="{09BC925C-BB7E-9D40-A137-3B6CD6872B87}"/>
              </a:ext>
            </a:extLst>
          </p:cNvPr>
          <p:cNvSpPr>
            <a:spLocks noGrp="1"/>
          </p:cNvSpPr>
          <p:nvPr>
            <p:ph idx="1"/>
          </p:nvPr>
        </p:nvSpPr>
        <p:spPr>
          <a:xfrm>
            <a:off x="809969" y="983807"/>
            <a:ext cx="10327008" cy="4271697"/>
          </a:xfrm>
        </p:spPr>
        <p:txBody>
          <a:bodyPr/>
          <a:lstStyle/>
          <a:p>
            <a:pPr algn="ctr"/>
            <a:r>
              <a:rPr lang="en-US" b="1" dirty="0" smtClean="0"/>
              <a:t>Predicting </a:t>
            </a:r>
            <a:r>
              <a:rPr lang="en-US" b="1" dirty="0"/>
              <a:t>Municipal Rental Prices</a:t>
            </a:r>
            <a:endParaRPr lang="en-US" b="1" dirty="0"/>
          </a:p>
          <a:p>
            <a:r>
              <a:rPr lang="en-US" sz="2000" dirty="0" smtClean="0"/>
              <a:t>At </a:t>
            </a:r>
            <a:r>
              <a:rPr lang="en-US" sz="2000" dirty="0"/>
              <a:t>some point in time, each of us would have went through the process of either renting or buying a house. </a:t>
            </a:r>
            <a:endParaRPr lang="en-US" sz="2000" dirty="0"/>
          </a:p>
          <a:p>
            <a:r>
              <a:rPr lang="en-US" sz="2000" dirty="0"/>
              <a:t/>
            </a:r>
            <a:br>
              <a:rPr lang="en-US" sz="2000" dirty="0"/>
            </a:br>
            <a:r>
              <a:rPr lang="en-US" sz="2000" dirty="0"/>
              <a:t>The renting of residential properties is an economic process that serves a really important role in many communities (especially urban communities) in the United States.  First of all residential leasing is one of the key pathways for property owners and landlords to realize value from their property. In many cases (especially in communities where multi-family homes are common) renting is an essential part of the financial calculus that allows certain classes of people to fulfill their dreams of home/property ownership.  A second factor is that residential rentals are an essential mechanism for people to live in a community without the often onerous burdens of purchasing properties outright. In fact for a number of the most iconic neighborhoods in the urban United States the essential character of the neighborhood (as well as the properties) would change drastically (in most cases for the worse) if residential renting was abolished.</a:t>
            </a:r>
            <a:endParaRPr lang="en-US" sz="2000" dirty="0"/>
          </a:p>
          <a:p>
            <a:r>
              <a:rPr lang="en-US" sz="2000" dirty="0"/>
              <a:t/>
            </a:r>
            <a:br>
              <a:rPr lang="en-US" sz="2000" dirty="0"/>
            </a:br>
            <a:endParaRPr lang="en-US" sz="2000" dirty="0"/>
          </a:p>
          <a:p>
            <a:endParaRPr lang="en-US" sz="2000" dirty="0"/>
          </a:p>
          <a:p>
            <a:endParaRPr lang="en-US" sz="2000" dirty="0"/>
          </a:p>
          <a:p>
            <a:endParaRPr lang="en-US" sz="2000" dirty="0"/>
          </a:p>
          <a:p>
            <a:r>
              <a:rPr lang="en-US" sz="2000" dirty="0"/>
              <a:t>	</a:t>
            </a:r>
          </a:p>
        </p:txBody>
      </p:sp>
      <p:sp>
        <p:nvSpPr>
          <p:cNvPr id="4" name="Slide Number Placeholder 3">
            <a:extLst>
              <a:ext uri="{FF2B5EF4-FFF2-40B4-BE49-F238E27FC236}">
                <a16:creationId xmlns:a16="http://schemas.microsoft.com/office/drawing/2014/main" xmlns="" id="{00EF9512-918C-0445-992B-77BF8C602BAF}"/>
              </a:ext>
            </a:extLst>
          </p:cNvPr>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03640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576E6-96F6-9A45-BEFF-79FBB9C5FDC1}"/>
              </a:ext>
            </a:extLst>
          </p:cNvPr>
          <p:cNvSpPr>
            <a:spLocks noGrp="1"/>
          </p:cNvSpPr>
          <p:nvPr>
            <p:ph type="title"/>
          </p:nvPr>
        </p:nvSpPr>
        <p:spPr/>
        <p:txBody>
          <a:bodyPr/>
          <a:lstStyle/>
          <a:p>
            <a:r>
              <a:rPr lang="en-US" dirty="0"/>
              <a:t>Data Science</a:t>
            </a:r>
          </a:p>
        </p:txBody>
      </p:sp>
      <p:sp>
        <p:nvSpPr>
          <p:cNvPr id="3" name="Slide Number Placeholder 2">
            <a:extLst>
              <a:ext uri="{FF2B5EF4-FFF2-40B4-BE49-F238E27FC236}">
                <a16:creationId xmlns:a16="http://schemas.microsoft.com/office/drawing/2014/main" xmlns="" id="{7B1ED362-54E2-F34C-89CF-2FE84DD1EBCA}"/>
              </a:ext>
            </a:extLst>
          </p:cNvPr>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2753466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pic>
        <p:nvPicPr>
          <p:cNvPr id="6" name="Content Placeholder 5">
            <a:extLst>
              <a:ext uri="{FF2B5EF4-FFF2-40B4-BE49-F238E27FC236}">
                <a16:creationId xmlns:a16="http://schemas.microsoft.com/office/drawing/2014/main" xmlns="" id="{D9CBA2D2-B6CF-0841-85A0-642BE068BDCD}"/>
              </a:ext>
            </a:extLst>
          </p:cNvPr>
          <p:cNvPicPr>
            <a:picLocks noGrp="1" noChangeAspect="1"/>
          </p:cNvPicPr>
          <p:nvPr>
            <p:ph idx="1"/>
          </p:nvPr>
        </p:nvPicPr>
        <p:blipFill>
          <a:blip r:embed="rId2"/>
          <a:stretch>
            <a:fillRect/>
          </a:stretch>
        </p:blipFill>
        <p:spPr>
          <a:xfrm>
            <a:off x="1824234" y="1104035"/>
            <a:ext cx="8686824" cy="4862656"/>
          </a:xfrm>
        </p:spPr>
      </p:pic>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6626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13</a:t>
            </a:fld>
            <a:endParaRPr lang="en-US"/>
          </a:p>
        </p:txBody>
      </p:sp>
      <p:pic>
        <p:nvPicPr>
          <p:cNvPr id="8" name="Content Placeholder 7">
            <a:extLst>
              <a:ext uri="{FF2B5EF4-FFF2-40B4-BE49-F238E27FC236}">
                <a16:creationId xmlns:a16="http://schemas.microsoft.com/office/drawing/2014/main" xmlns="" id="{E1F16BF2-9629-E741-B7F6-518A89937654}"/>
              </a:ext>
            </a:extLst>
          </p:cNvPr>
          <p:cNvPicPr>
            <a:picLocks noGrp="1" noChangeAspect="1"/>
          </p:cNvPicPr>
          <p:nvPr>
            <p:ph idx="1"/>
          </p:nvPr>
        </p:nvPicPr>
        <p:blipFill>
          <a:blip r:embed="rId2"/>
          <a:stretch>
            <a:fillRect/>
          </a:stretch>
        </p:blipFill>
        <p:spPr>
          <a:xfrm>
            <a:off x="2144677" y="1242426"/>
            <a:ext cx="8489361" cy="4511829"/>
          </a:xfrm>
        </p:spPr>
      </p:pic>
    </p:spTree>
    <p:extLst>
      <p:ext uri="{BB962C8B-B14F-4D97-AF65-F5344CB8AC3E}">
        <p14:creationId xmlns:p14="http://schemas.microsoft.com/office/powerpoint/2010/main" val="48772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14</a:t>
            </a:fld>
            <a:endParaRPr lang="en-US"/>
          </a:p>
        </p:txBody>
      </p:sp>
      <p:pic>
        <p:nvPicPr>
          <p:cNvPr id="5" name="Picture 4">
            <a:extLst>
              <a:ext uri="{FF2B5EF4-FFF2-40B4-BE49-F238E27FC236}">
                <a16:creationId xmlns:a16="http://schemas.microsoft.com/office/drawing/2014/main" xmlns="" id="{F4EF1364-A43E-8F49-B91F-C8D246D1AB18}"/>
              </a:ext>
            </a:extLst>
          </p:cNvPr>
          <p:cNvPicPr>
            <a:picLocks noChangeAspect="1"/>
          </p:cNvPicPr>
          <p:nvPr/>
        </p:nvPicPr>
        <p:blipFill>
          <a:blip r:embed="rId2"/>
          <a:stretch>
            <a:fillRect/>
          </a:stretch>
        </p:blipFill>
        <p:spPr>
          <a:xfrm>
            <a:off x="2350077" y="983807"/>
            <a:ext cx="7861300" cy="4838700"/>
          </a:xfrm>
          <a:prstGeom prst="rect">
            <a:avLst/>
          </a:prstGeom>
        </p:spPr>
      </p:pic>
    </p:spTree>
    <p:extLst>
      <p:ext uri="{BB962C8B-B14F-4D97-AF65-F5344CB8AC3E}">
        <p14:creationId xmlns:p14="http://schemas.microsoft.com/office/powerpoint/2010/main" val="134876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6C0AB-B1EA-F246-80B0-00C049C83124}"/>
              </a:ext>
            </a:extLst>
          </p:cNvPr>
          <p:cNvSpPr>
            <a:spLocks noGrp="1"/>
          </p:cNvSpPr>
          <p:nvPr>
            <p:ph type="title"/>
          </p:nvPr>
        </p:nvSpPr>
        <p:spPr/>
        <p:txBody>
          <a:bodyPr/>
          <a:lstStyle/>
          <a:p>
            <a:r>
              <a:rPr lang="en-US" dirty="0"/>
              <a:t>Data Science Process</a:t>
            </a:r>
          </a:p>
        </p:txBody>
      </p:sp>
      <p:pic>
        <p:nvPicPr>
          <p:cNvPr id="6" name="Content Placeholder 5">
            <a:extLst>
              <a:ext uri="{FF2B5EF4-FFF2-40B4-BE49-F238E27FC236}">
                <a16:creationId xmlns:a16="http://schemas.microsoft.com/office/drawing/2014/main" xmlns="" id="{1983404A-1D67-0140-A3C5-306733FD96C1}"/>
              </a:ext>
            </a:extLst>
          </p:cNvPr>
          <p:cNvPicPr>
            <a:picLocks noGrp="1" noChangeAspect="1"/>
          </p:cNvPicPr>
          <p:nvPr>
            <p:ph idx="1"/>
          </p:nvPr>
        </p:nvPicPr>
        <p:blipFill>
          <a:blip r:embed="rId2">
            <a:alphaModFix/>
          </a:blip>
          <a:stretch>
            <a:fillRect/>
          </a:stretch>
        </p:blipFill>
        <p:spPr>
          <a:xfrm>
            <a:off x="4306565" y="1415446"/>
            <a:ext cx="3812199" cy="4776305"/>
          </a:xfrm>
        </p:spPr>
      </p:pic>
      <p:sp>
        <p:nvSpPr>
          <p:cNvPr id="4" name="Slide Number Placeholder 3">
            <a:extLst>
              <a:ext uri="{FF2B5EF4-FFF2-40B4-BE49-F238E27FC236}">
                <a16:creationId xmlns:a16="http://schemas.microsoft.com/office/drawing/2014/main" xmlns="" id="{4EB53784-E8BD-6B4C-A24B-3EACDA3C0C10}"/>
              </a:ext>
            </a:extLst>
          </p:cNvPr>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224618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xmlns="" id="{B27854F5-9087-4C47-92F8-07E7D56EC288}"/>
              </a:ext>
            </a:extLst>
          </p:cNvPr>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342433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25734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Data</a:t>
            </a:r>
          </a:p>
        </p:txBody>
      </p:sp>
      <p:sp>
        <p:nvSpPr>
          <p:cNvPr id="3" name="Slide Number Placeholder 2"/>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14155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177758"/>
            <a:ext cx="4948549" cy="4674402"/>
          </a:xfrm>
          <a:noFill/>
          <a:ln w="12700">
            <a:solidFill>
              <a:schemeClr val="tx1">
                <a:lumMod val="75000"/>
                <a:lumOff val="25000"/>
              </a:schemeClr>
            </a:solidFill>
          </a:ln>
        </p:spPr>
        <p:txBody>
          <a:bodyPr/>
          <a:lstStyle/>
          <a:p>
            <a:pPr>
              <a:spcAft>
                <a:spcPts val="1200"/>
              </a:spcAft>
            </a:pPr>
            <a:r>
              <a:rPr lang="en-US" sz="2000" b="1" dirty="0"/>
              <a:t>Logistics</a:t>
            </a:r>
          </a:p>
          <a:p>
            <a:pPr>
              <a:spcAft>
                <a:spcPts val="1200"/>
              </a:spcAft>
            </a:pPr>
            <a:r>
              <a:rPr lang="en-US" sz="2000" dirty="0"/>
              <a:t>	Class Structure</a:t>
            </a:r>
          </a:p>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endParaRPr lang="en-US" sz="2000" dirty="0"/>
          </a:p>
          <a:p>
            <a:pPr>
              <a:spcAft>
                <a:spcPts val="1200"/>
              </a:spcAft>
            </a:pPr>
            <a:r>
              <a:rPr lang="en-US" sz="2000" dirty="0"/>
              <a:t> </a:t>
            </a:r>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
        <p:nvSpPr>
          <p:cNvPr id="5" name="Content Placeholder 2">
            <a:extLst>
              <a:ext uri="{FF2B5EF4-FFF2-40B4-BE49-F238E27FC236}">
                <a16:creationId xmlns:a16="http://schemas.microsoft.com/office/drawing/2014/main" xmlns:a14="http://schemas.microsoft.com/office/drawing/2010/main" xmlns:mc="http://schemas.openxmlformats.org/markup-compatibility/2006" xmlns=""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r>
              <a:rPr lang="en-US" sz="2000" dirty="0" smtClean="0"/>
              <a:t>?</a:t>
            </a: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a:t>
            </a:r>
          </a:p>
        </p:txBody>
      </p:sp>
      <p:sp>
        <p:nvSpPr>
          <p:cNvPr id="3" name="Content Placeholder 2"/>
          <p:cNvSpPr>
            <a:spLocks noGrp="1"/>
          </p:cNvSpPr>
          <p:nvPr>
            <p:ph idx="1"/>
          </p:nvPr>
        </p:nvSpPr>
        <p:spPr/>
        <p:txBody>
          <a:bodyPr/>
          <a:lstStyle/>
          <a:p>
            <a:r>
              <a:rPr lang="en-US" sz="2400" dirty="0"/>
              <a:t>“A datum is a single measurement of something on a scale that is understandable to both the recorder and the reader. Data are multiple such measurements.” Claim: everything is (can be) data!</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pic>
        <p:nvPicPr>
          <p:cNvPr id="5" name="Picture 4"/>
          <p:cNvPicPr>
            <a:picLocks noChangeAspect="1"/>
          </p:cNvPicPr>
          <p:nvPr/>
        </p:nvPicPr>
        <p:blipFill>
          <a:blip r:embed="rId2"/>
          <a:stretch>
            <a:fillRect/>
          </a:stretch>
        </p:blipFill>
        <p:spPr>
          <a:xfrm>
            <a:off x="3549904" y="2926080"/>
            <a:ext cx="5384800" cy="3200400"/>
          </a:xfrm>
          <a:prstGeom prst="rect">
            <a:avLst/>
          </a:prstGeom>
        </p:spPr>
      </p:pic>
    </p:spTree>
    <p:extLst>
      <p:ext uri="{BB962C8B-B14F-4D97-AF65-F5344CB8AC3E}">
        <p14:creationId xmlns:p14="http://schemas.microsoft.com/office/powerpoint/2010/main" val="1115009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data come from?</a:t>
            </a:r>
          </a:p>
        </p:txBody>
      </p:sp>
      <p:sp>
        <p:nvSpPr>
          <p:cNvPr id="3" name="Content Placeholder 2"/>
          <p:cNvSpPr>
            <a:spLocks noGrp="1"/>
          </p:cNvSpPr>
          <p:nvPr>
            <p:ph idx="1"/>
          </p:nvPr>
        </p:nvSpPr>
        <p:spPr>
          <a:xfrm>
            <a:off x="833414" y="1177758"/>
            <a:ext cx="10581643" cy="2111143"/>
          </a:xfrm>
        </p:spPr>
        <p:txBody>
          <a:bodyPr/>
          <a:lstStyle/>
          <a:p>
            <a:pPr>
              <a:spcAft>
                <a:spcPts val="1200"/>
              </a:spcAft>
            </a:pPr>
            <a:r>
              <a:rPr lang="en-US" sz="2400" dirty="0"/>
              <a:t>• </a:t>
            </a:r>
            <a:r>
              <a:rPr lang="en-US" sz="2400" b="1" dirty="0"/>
              <a:t>Internal sources: </a:t>
            </a:r>
            <a:r>
              <a:rPr lang="en-US" sz="2400" dirty="0"/>
              <a:t>already collected by or is part of the overall </a:t>
            </a:r>
            <a:r>
              <a:rPr lang="en-US" sz="2400" dirty="0" smtClean="0"/>
              <a:t>data collection </a:t>
            </a:r>
            <a:r>
              <a:rPr lang="en-US" sz="2400" dirty="0"/>
              <a:t>of you organization. For example: business-centric data that is available in the organization data base to record day to day operations; scientific or experimental data </a:t>
            </a:r>
            <a:endParaRPr lang="en-US" sz="2400" dirty="0" smtClean="0"/>
          </a:p>
          <a:p>
            <a:pPr>
              <a:spcAft>
                <a:spcPts val="1200"/>
              </a:spcAft>
            </a:pPr>
            <a:r>
              <a:rPr lang="en-US" sz="2400" dirty="0" smtClean="0"/>
              <a:t>• </a:t>
            </a:r>
            <a:r>
              <a:rPr lang="en-US" sz="2400" b="1" dirty="0"/>
              <a:t>Existing External Sources:</a:t>
            </a:r>
            <a:r>
              <a:rPr lang="en-US" sz="2400" dirty="0"/>
              <a:t> available in ready to read format from an outside source for free or for a fee. For example: public government databases, stock market data, Yelp reviews, [your favorite sport]-reference </a:t>
            </a:r>
            <a:endParaRPr lang="en-US" sz="2400" dirty="0" smtClean="0"/>
          </a:p>
          <a:p>
            <a:pPr>
              <a:spcAft>
                <a:spcPts val="1200"/>
              </a:spcAft>
            </a:pPr>
            <a:r>
              <a:rPr lang="en-US" sz="2400" dirty="0" smtClean="0"/>
              <a:t>• </a:t>
            </a:r>
            <a:r>
              <a:rPr lang="en-US" sz="2400" b="1" dirty="0"/>
              <a:t>External Sources Requiring Collection Efforts</a:t>
            </a:r>
            <a:r>
              <a:rPr lang="en-US" sz="2400" dirty="0"/>
              <a:t>: available from external source but acquisition requires special processing. For example: data appearing only in print form, or data on websites</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80641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gather online data</a:t>
            </a:r>
          </a:p>
        </p:txBody>
      </p:sp>
      <p:sp>
        <p:nvSpPr>
          <p:cNvPr id="3" name="Content Placeholder 2"/>
          <p:cNvSpPr>
            <a:spLocks noGrp="1"/>
          </p:cNvSpPr>
          <p:nvPr>
            <p:ph idx="1"/>
          </p:nvPr>
        </p:nvSpPr>
        <p:spPr/>
        <p:txBody>
          <a:bodyPr/>
          <a:lstStyle/>
          <a:p>
            <a:pPr>
              <a:spcAft>
                <a:spcPts val="1200"/>
              </a:spcAft>
            </a:pPr>
            <a:r>
              <a:rPr lang="en-US" sz="2400" dirty="0"/>
              <a:t>How to get data generated, published or hosted online: </a:t>
            </a:r>
            <a:endParaRPr lang="en-US" sz="2400" dirty="0" smtClean="0"/>
          </a:p>
          <a:p>
            <a:pPr>
              <a:spcAft>
                <a:spcPts val="1200"/>
              </a:spcAft>
            </a:pPr>
            <a:r>
              <a:rPr lang="en-US" sz="2400" dirty="0" smtClean="0"/>
              <a:t>• </a:t>
            </a:r>
            <a:r>
              <a:rPr lang="en-US" sz="2400" b="1" dirty="0"/>
              <a:t>API (Application Programming Interface): </a:t>
            </a:r>
            <a:r>
              <a:rPr lang="en-US" sz="2400" dirty="0"/>
              <a:t>using a prebuilt set of functions developed by a company to access their services. Often pay to use. For example: Google Map API, Facebook API, Twitter API </a:t>
            </a:r>
            <a:endParaRPr lang="en-US" sz="2400" dirty="0" smtClean="0"/>
          </a:p>
          <a:p>
            <a:pPr>
              <a:spcAft>
                <a:spcPts val="1200"/>
              </a:spcAft>
            </a:pPr>
            <a:r>
              <a:rPr lang="en-US" sz="2400" dirty="0" smtClean="0"/>
              <a:t>• </a:t>
            </a:r>
            <a:r>
              <a:rPr lang="en-US" sz="2400" b="1" dirty="0"/>
              <a:t>RSS (Rich Site Summary):</a:t>
            </a:r>
            <a:r>
              <a:rPr lang="en-US" sz="2400" dirty="0"/>
              <a:t> summarizes frequently updated online content in standard format. Free to read if the site has one. For example: news-related sites, blogs </a:t>
            </a:r>
            <a:endParaRPr lang="en-US" sz="2400" dirty="0" smtClean="0"/>
          </a:p>
          <a:p>
            <a:pPr>
              <a:spcAft>
                <a:spcPts val="1200"/>
              </a:spcAft>
            </a:pPr>
            <a:r>
              <a:rPr lang="en-US" sz="2400" dirty="0" smtClean="0"/>
              <a:t>• </a:t>
            </a:r>
            <a:r>
              <a:rPr lang="en-US" sz="2400" b="1" dirty="0"/>
              <a:t>Web scraping: </a:t>
            </a:r>
            <a:r>
              <a:rPr lang="en-US" sz="2400" dirty="0"/>
              <a:t>using software, scripts or by-hand extracting data from what is displayed on a page or what is contained in the HTML file.</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54117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p:txBody>
          <a:bodyPr/>
          <a:lstStyle/>
          <a:p>
            <a:pPr>
              <a:spcAft>
                <a:spcPts val="1200"/>
              </a:spcAft>
            </a:pPr>
            <a:r>
              <a:rPr lang="en-US" sz="2400" dirty="0"/>
              <a:t>• Why do it? Older government or smaller news sites might not have APIs for accessing data, or publish RSS feeds or have databases for download. Or, you don’t want to pay to use the API or the database. </a:t>
            </a:r>
            <a:endParaRPr lang="en-US" sz="2400" dirty="0" smtClean="0"/>
          </a:p>
          <a:p>
            <a:pPr>
              <a:spcAft>
                <a:spcPts val="1200"/>
              </a:spcAft>
            </a:pPr>
            <a:r>
              <a:rPr lang="en-US" sz="2400" dirty="0" smtClean="0"/>
              <a:t>• </a:t>
            </a:r>
            <a:r>
              <a:rPr lang="en-US" sz="2400" dirty="0"/>
              <a:t>How do you do it? </a:t>
            </a:r>
            <a:r>
              <a:rPr lang="en-US" sz="2400" i="1" dirty="0"/>
              <a:t>See </a:t>
            </a:r>
            <a:r>
              <a:rPr lang="en-US" sz="2400" i="1" dirty="0" smtClean="0"/>
              <a:t>lab session</a:t>
            </a:r>
            <a:r>
              <a:rPr lang="en-US" sz="2400" dirty="0" smtClean="0"/>
              <a:t>.  </a:t>
            </a:r>
          </a:p>
          <a:p>
            <a:pPr>
              <a:spcAft>
                <a:spcPts val="600"/>
              </a:spcAft>
            </a:pPr>
            <a:r>
              <a:rPr lang="en-US" sz="2400" dirty="0" smtClean="0"/>
              <a:t>• </a:t>
            </a:r>
            <a:r>
              <a:rPr lang="en-US" sz="2400" dirty="0"/>
              <a:t>Should you do it? </a:t>
            </a:r>
            <a:endParaRPr lang="en-US" sz="2400" dirty="0" smtClean="0"/>
          </a:p>
          <a:p>
            <a:pPr marL="409575" indent="-409575">
              <a:spcAft>
                <a:spcPts val="600"/>
              </a:spcAft>
            </a:pPr>
            <a:r>
              <a:rPr lang="en-US" sz="2400" dirty="0"/>
              <a:t>	</a:t>
            </a:r>
            <a:r>
              <a:rPr lang="en-US" sz="2200" dirty="0" smtClean="0"/>
              <a:t>– </a:t>
            </a:r>
            <a:r>
              <a:rPr lang="en-US" sz="2200" dirty="0"/>
              <a:t>You just want to explore: Are you violating their terms of service? Privacy concerns for website and their clients? </a:t>
            </a:r>
            <a:endParaRPr lang="en-US" sz="2200" dirty="0" smtClean="0"/>
          </a:p>
          <a:p>
            <a:pPr marL="409575" indent="-409575">
              <a:spcAft>
                <a:spcPts val="600"/>
              </a:spcAft>
            </a:pPr>
            <a:r>
              <a:rPr lang="en-US" sz="2200" dirty="0"/>
              <a:t>	</a:t>
            </a:r>
            <a:r>
              <a:rPr lang="en-US" sz="2200" dirty="0" smtClean="0"/>
              <a:t>– </a:t>
            </a:r>
            <a:r>
              <a:rPr lang="en-US" sz="2200" dirty="0"/>
              <a:t>You want to publish your analysis or product: Do they have an API or fee that you are bypassing? Are they willing to share this data? Are you violating their terms of service? Are there privacy concerns?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212499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p:txBody>
          <a:bodyPr/>
          <a:lstStyle/>
          <a:p>
            <a:pPr>
              <a:spcAft>
                <a:spcPts val="1200"/>
              </a:spcAft>
            </a:pPr>
            <a:r>
              <a:rPr lang="en-US" sz="2400" dirty="0"/>
              <a:t>What kind of values are in your data (data types)? </a:t>
            </a:r>
            <a:endParaRPr lang="en-US" sz="2400" dirty="0" smtClean="0"/>
          </a:p>
          <a:p>
            <a:pPr>
              <a:spcAft>
                <a:spcPts val="1200"/>
              </a:spcAft>
            </a:pPr>
            <a:endParaRPr lang="en-US" sz="2400" dirty="0" smtClean="0"/>
          </a:p>
          <a:p>
            <a:pPr>
              <a:spcAft>
                <a:spcPts val="600"/>
              </a:spcAft>
            </a:pPr>
            <a:r>
              <a:rPr lang="en-US" sz="2400" dirty="0" smtClean="0"/>
              <a:t>Simple </a:t>
            </a:r>
            <a:r>
              <a:rPr lang="en-US" sz="2400" dirty="0"/>
              <a:t>or atomic: </a:t>
            </a:r>
            <a:endParaRPr lang="en-US" sz="2400" dirty="0" smtClean="0"/>
          </a:p>
          <a:p>
            <a:pPr marL="11113" indent="796925">
              <a:spcAft>
                <a:spcPts val="600"/>
              </a:spcAft>
            </a:pPr>
            <a:r>
              <a:rPr lang="en-US" sz="2400" dirty="0" smtClean="0"/>
              <a:t>• </a:t>
            </a:r>
            <a:r>
              <a:rPr lang="en-US" sz="2400" b="1" dirty="0"/>
              <a:t>Numeric</a:t>
            </a:r>
            <a:r>
              <a:rPr lang="en-US" sz="2400" dirty="0"/>
              <a:t>: integers, floats </a:t>
            </a:r>
            <a:endParaRPr lang="en-US" sz="2400" dirty="0" smtClean="0"/>
          </a:p>
          <a:p>
            <a:pPr marL="11113" indent="796925">
              <a:spcAft>
                <a:spcPts val="600"/>
              </a:spcAft>
            </a:pPr>
            <a:r>
              <a:rPr lang="en-US" sz="2400" dirty="0" smtClean="0"/>
              <a:t>• </a:t>
            </a:r>
            <a:r>
              <a:rPr lang="en-US" sz="2400" b="1" dirty="0"/>
              <a:t>Boolean</a:t>
            </a:r>
            <a:r>
              <a:rPr lang="en-US" sz="2400" dirty="0"/>
              <a:t>: binary or true false values </a:t>
            </a:r>
            <a:endParaRPr lang="en-US" sz="2400" dirty="0" smtClean="0"/>
          </a:p>
          <a:p>
            <a:pPr marL="11113" indent="796925">
              <a:spcAft>
                <a:spcPts val="600"/>
              </a:spcAft>
            </a:pPr>
            <a:r>
              <a:rPr lang="en-US" sz="2400" dirty="0" smtClean="0"/>
              <a:t>• </a:t>
            </a:r>
            <a:r>
              <a:rPr lang="en-US" sz="2400" b="1" dirty="0"/>
              <a:t>Strings</a:t>
            </a:r>
            <a:r>
              <a:rPr lang="en-US" sz="2400" dirty="0"/>
              <a:t>: sequence of symbols</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806912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sz="2400" dirty="0"/>
              <a:t>What kind of values are in your data (data types)? Compound, composed of a bunch of atomic types: </a:t>
            </a:r>
            <a:endParaRPr lang="en-US" sz="2400" dirty="0" smtClean="0"/>
          </a:p>
          <a:p>
            <a:r>
              <a:rPr lang="en-US" sz="2400" dirty="0" smtClean="0"/>
              <a:t>• </a:t>
            </a:r>
            <a:r>
              <a:rPr lang="en-US" sz="2400" b="1" dirty="0"/>
              <a:t>Date and time</a:t>
            </a:r>
            <a:r>
              <a:rPr lang="en-US" sz="2400" dirty="0"/>
              <a:t>: compound value with a specific structure </a:t>
            </a:r>
            <a:endParaRPr lang="en-US" sz="2400" dirty="0" smtClean="0"/>
          </a:p>
          <a:p>
            <a:r>
              <a:rPr lang="en-US" sz="2400" dirty="0" smtClean="0"/>
              <a:t>• </a:t>
            </a:r>
            <a:r>
              <a:rPr lang="en-US" sz="2400" b="1" dirty="0"/>
              <a:t>Lists:</a:t>
            </a:r>
            <a:r>
              <a:rPr lang="en-US" sz="2400" dirty="0"/>
              <a:t> a list is a sequence of values </a:t>
            </a:r>
            <a:endParaRPr lang="en-US" sz="2400" dirty="0" smtClean="0"/>
          </a:p>
          <a:p>
            <a:r>
              <a:rPr lang="en-US" sz="2400" dirty="0" smtClean="0"/>
              <a:t>• </a:t>
            </a:r>
            <a:r>
              <a:rPr lang="en-US" sz="2400" b="1" dirty="0"/>
              <a:t>Dictionaries:</a:t>
            </a:r>
            <a:r>
              <a:rPr lang="en-US" sz="2400" dirty="0"/>
              <a:t> A dictionary is a collection of key-value pairs, a pair of values x : y where x is usually a string called the key representing the “name” of the entry, and y is a value of any type. </a:t>
            </a:r>
            <a:endParaRPr lang="en-US" sz="2400" dirty="0" smtClean="0"/>
          </a:p>
          <a:p>
            <a:r>
              <a:rPr lang="en-US" sz="2400" b="1" dirty="0" smtClean="0">
                <a:solidFill>
                  <a:srgbClr val="C00000"/>
                </a:solidFill>
              </a:rPr>
              <a:t>Example</a:t>
            </a:r>
            <a:r>
              <a:rPr lang="en-US" sz="2400" dirty="0"/>
              <a:t>: Student record: what are x and y? </a:t>
            </a:r>
            <a:endParaRPr lang="en-US" sz="2400" dirty="0" smtClean="0"/>
          </a:p>
          <a:p>
            <a:r>
              <a:rPr lang="en-US" sz="2400" dirty="0" smtClean="0"/>
              <a:t>• </a:t>
            </a:r>
            <a:r>
              <a:rPr lang="en-US" sz="2400" dirty="0"/>
              <a:t>First: </a:t>
            </a:r>
            <a:r>
              <a:rPr lang="en-US" sz="2400" dirty="0" smtClean="0"/>
              <a:t>Pavlos</a:t>
            </a:r>
          </a:p>
          <a:p>
            <a:r>
              <a:rPr lang="en-US" sz="2400" dirty="0" smtClean="0"/>
              <a:t>• </a:t>
            </a:r>
            <a:r>
              <a:rPr lang="en-US" sz="2400" dirty="0"/>
              <a:t>Last: </a:t>
            </a:r>
            <a:r>
              <a:rPr lang="en-US" sz="2400" dirty="0" err="1" smtClean="0"/>
              <a:t>Ohiomoba</a:t>
            </a:r>
            <a:endParaRPr lang="en-US" sz="2400" dirty="0" smtClean="0"/>
          </a:p>
          <a:p>
            <a:r>
              <a:rPr lang="en-US" sz="2400" dirty="0" smtClean="0"/>
              <a:t>• </a:t>
            </a:r>
            <a:r>
              <a:rPr lang="en-US" sz="2400" dirty="0"/>
              <a:t>Classes: [</a:t>
            </a:r>
            <a:r>
              <a:rPr lang="en-US" sz="2400" dirty="0" smtClean="0"/>
              <a:t>CS-109A]</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693702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3" name="Content Placeholder 2"/>
          <p:cNvSpPr>
            <a:spLocks noGrp="1"/>
          </p:cNvSpPr>
          <p:nvPr>
            <p:ph idx="1"/>
          </p:nvPr>
        </p:nvSpPr>
        <p:spPr/>
        <p:txBody>
          <a:bodyPr/>
          <a:lstStyle/>
          <a:p>
            <a:pPr>
              <a:spcAft>
                <a:spcPts val="1200"/>
              </a:spcAft>
            </a:pPr>
            <a:r>
              <a:rPr lang="en-US" sz="2400" dirty="0"/>
              <a:t>How is your data represented and stored (data format)? </a:t>
            </a:r>
            <a:endParaRPr lang="en-US" sz="2400" dirty="0" smtClean="0"/>
          </a:p>
          <a:p>
            <a:pPr>
              <a:spcAft>
                <a:spcPts val="1200"/>
              </a:spcAft>
            </a:pPr>
            <a:r>
              <a:rPr lang="en-US" sz="2400" dirty="0" smtClean="0"/>
              <a:t>• </a:t>
            </a:r>
            <a:r>
              <a:rPr lang="en-US" sz="2400" b="1" dirty="0"/>
              <a:t>Tabular Data: </a:t>
            </a:r>
            <a:r>
              <a:rPr lang="en-US" sz="2400" dirty="0"/>
              <a:t>a dataset that is a two-dimensional table, where each row typically represents a single data record, and each column represents one type of measurement (csv, </a:t>
            </a:r>
            <a:r>
              <a:rPr lang="en-US" sz="2400" dirty="0" err="1"/>
              <a:t>dat</a:t>
            </a:r>
            <a:r>
              <a:rPr lang="en-US" sz="2400" dirty="0"/>
              <a:t>, </a:t>
            </a:r>
            <a:r>
              <a:rPr lang="en-US" sz="2400" dirty="0" err="1"/>
              <a:t>xlsx</a:t>
            </a:r>
            <a:r>
              <a:rPr lang="en-US" sz="2400" dirty="0"/>
              <a:t>, etc.). </a:t>
            </a:r>
            <a:endParaRPr lang="en-US" sz="2400" dirty="0" smtClean="0"/>
          </a:p>
          <a:p>
            <a:pPr>
              <a:spcAft>
                <a:spcPts val="1200"/>
              </a:spcAft>
            </a:pPr>
            <a:r>
              <a:rPr lang="en-US" sz="2400" dirty="0" smtClean="0"/>
              <a:t>• </a:t>
            </a:r>
            <a:r>
              <a:rPr lang="en-US" sz="2400" b="1" dirty="0"/>
              <a:t>Structured Data: </a:t>
            </a:r>
            <a:r>
              <a:rPr lang="en-US" sz="2400" dirty="0"/>
              <a:t>each data record is presented in a form of a [possibly complex and multi-tiered] dictionary (</a:t>
            </a:r>
            <a:r>
              <a:rPr lang="en-US" sz="2400" dirty="0" err="1"/>
              <a:t>json</a:t>
            </a:r>
            <a:r>
              <a:rPr lang="en-US" sz="2400" dirty="0"/>
              <a:t>, xml, etc.) </a:t>
            </a:r>
            <a:endParaRPr lang="en-US" sz="2400" dirty="0" smtClean="0"/>
          </a:p>
          <a:p>
            <a:pPr>
              <a:spcAft>
                <a:spcPts val="1200"/>
              </a:spcAft>
            </a:pPr>
            <a:r>
              <a:rPr lang="en-US" sz="2400" dirty="0" smtClean="0"/>
              <a:t>• </a:t>
            </a:r>
            <a:r>
              <a:rPr lang="en-US" sz="2400" b="1" dirty="0" err="1"/>
              <a:t>Semistructured</a:t>
            </a:r>
            <a:r>
              <a:rPr lang="en-US" sz="2400" b="1" dirty="0"/>
              <a:t> Data: </a:t>
            </a:r>
            <a:r>
              <a:rPr lang="en-US" sz="2400" dirty="0"/>
              <a:t>not all records are represented by the same set of keys or some data records are not represented using the key-value pair structure.</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5668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format</a:t>
            </a:r>
          </a:p>
        </p:txBody>
      </p:sp>
      <p:sp>
        <p:nvSpPr>
          <p:cNvPr id="3" name="Content Placeholder 2"/>
          <p:cNvSpPr>
            <a:spLocks noGrp="1"/>
          </p:cNvSpPr>
          <p:nvPr>
            <p:ph idx="1"/>
          </p:nvPr>
        </p:nvSpPr>
        <p:spPr/>
        <p:txBody>
          <a:bodyPr/>
          <a:lstStyle/>
          <a:p>
            <a:pPr>
              <a:spcAft>
                <a:spcPts val="1200"/>
              </a:spcAft>
            </a:pPr>
            <a:r>
              <a:rPr lang="en-US" sz="2400" dirty="0"/>
              <a:t>How is your data represented and stored (data format)? </a:t>
            </a:r>
            <a:endParaRPr lang="en-US" sz="2400" dirty="0" smtClean="0"/>
          </a:p>
          <a:p>
            <a:pPr indent="920750">
              <a:spcAft>
                <a:spcPts val="1200"/>
              </a:spcAft>
            </a:pPr>
            <a:r>
              <a:rPr lang="en-US" sz="2400" dirty="0" smtClean="0"/>
              <a:t>• </a:t>
            </a:r>
            <a:r>
              <a:rPr lang="en-US" sz="2400" dirty="0"/>
              <a:t>Textual Data </a:t>
            </a:r>
            <a:endParaRPr lang="en-US" sz="2400" dirty="0" smtClean="0"/>
          </a:p>
          <a:p>
            <a:pPr indent="920750">
              <a:spcAft>
                <a:spcPts val="1200"/>
              </a:spcAft>
            </a:pPr>
            <a:r>
              <a:rPr lang="en-US" sz="2400" dirty="0" smtClean="0"/>
              <a:t>• </a:t>
            </a:r>
            <a:r>
              <a:rPr lang="en-US" sz="2400" dirty="0"/>
              <a:t>Temporal Data </a:t>
            </a:r>
            <a:endParaRPr lang="en-US" sz="2400" dirty="0" smtClean="0"/>
          </a:p>
          <a:p>
            <a:pPr indent="920750">
              <a:spcAft>
                <a:spcPts val="1200"/>
              </a:spcAft>
            </a:pPr>
            <a:r>
              <a:rPr lang="en-US" sz="2400" dirty="0" smtClean="0"/>
              <a:t>• </a:t>
            </a:r>
            <a:r>
              <a:rPr lang="en-US" sz="2400" dirty="0"/>
              <a:t>Geolocation Data</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38484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833414" y="932907"/>
            <a:ext cx="11358586" cy="2111143"/>
          </a:xfrm>
        </p:spPr>
        <p:txBody>
          <a:bodyPr/>
          <a:lstStyle/>
          <a:p>
            <a:r>
              <a:rPr lang="en-US" sz="2300" dirty="0"/>
              <a:t>In tabular data, we expect each record or observation to represent a set of measurements of a single object or event. </a:t>
            </a:r>
            <a:endParaRPr lang="en-US" sz="2300" dirty="0" smtClean="0"/>
          </a:p>
          <a:p>
            <a:endParaRPr lang="en-US" sz="2300" dirty="0"/>
          </a:p>
          <a:p>
            <a:endParaRPr lang="en-US" sz="2300" dirty="0" smtClean="0"/>
          </a:p>
          <a:p>
            <a:endParaRPr lang="en-US" sz="2300" dirty="0"/>
          </a:p>
          <a:p>
            <a:endParaRPr lang="en-US" sz="2300" dirty="0" smtClean="0"/>
          </a:p>
          <a:p>
            <a:endParaRPr lang="en-US" sz="2300" dirty="0"/>
          </a:p>
          <a:p>
            <a:endParaRPr lang="en-US" sz="2300" dirty="0" smtClean="0"/>
          </a:p>
          <a:p>
            <a:r>
              <a:rPr lang="en-US" sz="2300" dirty="0" smtClean="0"/>
              <a:t>Each </a:t>
            </a:r>
            <a:r>
              <a:rPr lang="en-US" sz="2300" dirty="0"/>
              <a:t>type of measurement is called a </a:t>
            </a:r>
            <a:r>
              <a:rPr lang="en-US" sz="2300" b="1" dirty="0"/>
              <a:t>variable</a:t>
            </a:r>
            <a:r>
              <a:rPr lang="en-US" sz="2300" dirty="0"/>
              <a:t> or an </a:t>
            </a:r>
            <a:r>
              <a:rPr lang="en-US" sz="2300" b="1" dirty="0" smtClean="0"/>
              <a:t>attribute </a:t>
            </a:r>
            <a:r>
              <a:rPr lang="en-US" sz="2300" dirty="0" smtClean="0"/>
              <a:t> or a </a:t>
            </a:r>
            <a:r>
              <a:rPr lang="en-US" sz="2300" b="1" dirty="0" smtClean="0"/>
              <a:t>predictor</a:t>
            </a:r>
            <a:r>
              <a:rPr lang="en-US" sz="2300" dirty="0" smtClean="0"/>
              <a:t> of </a:t>
            </a:r>
            <a:r>
              <a:rPr lang="en-US" sz="2300" dirty="0"/>
              <a:t>the data (e.g. </a:t>
            </a:r>
            <a:r>
              <a:rPr lang="en-US" sz="2300" dirty="0" err="1">
                <a:latin typeface="Courier New" charset="0"/>
                <a:ea typeface="Courier New" charset="0"/>
                <a:cs typeface="Courier New" charset="0"/>
              </a:rPr>
              <a:t>seq_id</a:t>
            </a:r>
            <a:r>
              <a:rPr lang="en-US" sz="2300" dirty="0"/>
              <a:t>, </a:t>
            </a:r>
            <a:r>
              <a:rPr lang="en-US" sz="2300" dirty="0">
                <a:latin typeface="Courier New" charset="0"/>
                <a:ea typeface="Courier New" charset="0"/>
                <a:cs typeface="Courier New" charset="0"/>
              </a:rPr>
              <a:t>status</a:t>
            </a:r>
            <a:r>
              <a:rPr lang="en-US" sz="2300" dirty="0"/>
              <a:t> and </a:t>
            </a:r>
            <a:r>
              <a:rPr lang="en-US" sz="2300" dirty="0">
                <a:latin typeface="Courier New" charset="0"/>
                <a:ea typeface="Courier New" charset="0"/>
                <a:cs typeface="Courier New" charset="0"/>
              </a:rPr>
              <a:t>duration</a:t>
            </a:r>
            <a:r>
              <a:rPr lang="en-US" sz="2300" dirty="0"/>
              <a:t> are variables or attributes). The number of attributes is called the </a:t>
            </a:r>
            <a:r>
              <a:rPr lang="en-US" sz="2300" b="1" dirty="0"/>
              <a:t>dimension</a:t>
            </a:r>
            <a:r>
              <a:rPr lang="en-US" sz="2300" dirty="0"/>
              <a:t>. These are often called </a:t>
            </a:r>
            <a:r>
              <a:rPr lang="en-US" sz="2300" b="1" dirty="0"/>
              <a:t>features</a:t>
            </a:r>
            <a:r>
              <a:rPr lang="en-US" sz="2300" dirty="0"/>
              <a:t>. </a:t>
            </a:r>
            <a:endParaRPr lang="en-US" sz="2300" dirty="0" smtClean="0"/>
          </a:p>
          <a:p>
            <a:r>
              <a:rPr lang="en-US" sz="2300" dirty="0" smtClean="0"/>
              <a:t>We </a:t>
            </a:r>
            <a:r>
              <a:rPr lang="en-US" sz="2300" dirty="0"/>
              <a:t>expect each table to contain a set of </a:t>
            </a:r>
            <a:r>
              <a:rPr lang="en-US" sz="2300" b="1" dirty="0"/>
              <a:t>records</a:t>
            </a:r>
            <a:r>
              <a:rPr lang="en-US" sz="2300" dirty="0"/>
              <a:t> or </a:t>
            </a:r>
            <a:r>
              <a:rPr lang="en-US" sz="2300" b="1" dirty="0"/>
              <a:t>observations</a:t>
            </a:r>
            <a:r>
              <a:rPr lang="en-US" sz="2300" dirty="0"/>
              <a:t> of the same kind of object or event (e.g. our table above contains observations of rides/checkouts).</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5" name="Picture 4"/>
          <p:cNvPicPr>
            <a:picLocks noChangeAspect="1"/>
          </p:cNvPicPr>
          <p:nvPr/>
        </p:nvPicPr>
        <p:blipFill>
          <a:blip r:embed="rId2"/>
          <a:stretch>
            <a:fillRect/>
          </a:stretch>
        </p:blipFill>
        <p:spPr>
          <a:xfrm>
            <a:off x="3241457" y="1923232"/>
            <a:ext cx="5669170" cy="2241636"/>
          </a:xfrm>
          <a:prstGeom prst="rect">
            <a:avLst/>
          </a:prstGeom>
        </p:spPr>
      </p:pic>
    </p:spTree>
    <p:extLst>
      <p:ext uri="{BB962C8B-B14F-4D97-AF65-F5344CB8AC3E}">
        <p14:creationId xmlns:p14="http://schemas.microsoft.com/office/powerpoint/2010/main" val="109393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Content Placeholder 2"/>
          <p:cNvSpPr>
            <a:spLocks noGrp="1"/>
          </p:cNvSpPr>
          <p:nvPr>
            <p:ph idx="1"/>
          </p:nvPr>
        </p:nvSpPr>
        <p:spPr>
          <a:xfrm>
            <a:off x="833414" y="1177758"/>
            <a:ext cx="10581643" cy="2111143"/>
          </a:xfrm>
        </p:spPr>
        <p:txBody>
          <a:bodyPr/>
          <a:lstStyle/>
          <a:p>
            <a:pPr>
              <a:spcAft>
                <a:spcPts val="1200"/>
              </a:spcAft>
            </a:pPr>
            <a:r>
              <a:rPr lang="en-US" sz="2400" dirty="0"/>
              <a:t>We’ll see </a:t>
            </a:r>
            <a:r>
              <a:rPr lang="en-US" sz="2400" dirty="0" smtClean="0"/>
              <a:t>that </a:t>
            </a:r>
            <a:r>
              <a:rPr lang="en-US" sz="2400" dirty="0"/>
              <a:t>it’s important to distinguish between classes of variables or attributes based on the type of values they can take on. </a:t>
            </a:r>
            <a:endParaRPr lang="en-US" sz="2400" dirty="0" smtClean="0"/>
          </a:p>
          <a:p>
            <a:pPr>
              <a:spcAft>
                <a:spcPts val="1200"/>
              </a:spcAft>
            </a:pPr>
            <a:r>
              <a:rPr lang="en-US" sz="2400" dirty="0" smtClean="0"/>
              <a:t>• </a:t>
            </a:r>
            <a:r>
              <a:rPr lang="en-US" sz="2400" b="1" dirty="0"/>
              <a:t>Quantitative variable: </a:t>
            </a:r>
            <a:r>
              <a:rPr lang="en-US" sz="2400" dirty="0"/>
              <a:t>is numerical and can be either: </a:t>
            </a:r>
            <a:endParaRPr lang="en-US" sz="2400" dirty="0" smtClean="0"/>
          </a:p>
          <a:p>
            <a:pPr marL="920750">
              <a:spcAft>
                <a:spcPts val="1200"/>
              </a:spcAft>
            </a:pPr>
            <a:r>
              <a:rPr lang="en-US" sz="2400" dirty="0" smtClean="0"/>
              <a:t>• </a:t>
            </a:r>
            <a:r>
              <a:rPr lang="en-US" sz="2400" dirty="0"/>
              <a:t>discrete - a finite number of values are possible in any bounded interval. For example: “Number of siblings” is a discrete variable </a:t>
            </a:r>
            <a:endParaRPr lang="en-US" sz="2400" dirty="0" smtClean="0"/>
          </a:p>
          <a:p>
            <a:pPr marL="920750">
              <a:spcAft>
                <a:spcPts val="1200"/>
              </a:spcAft>
            </a:pPr>
            <a:r>
              <a:rPr lang="en-US" sz="2400" dirty="0" smtClean="0"/>
              <a:t>• </a:t>
            </a:r>
            <a:r>
              <a:rPr lang="en-US" sz="2400" dirty="0"/>
              <a:t>continuous - an infinite number of values are possible in any bounded interval. For example: “Height” is a continuous variable </a:t>
            </a:r>
            <a:endParaRPr lang="en-US" sz="2400" dirty="0" smtClean="0"/>
          </a:p>
          <a:p>
            <a:pPr>
              <a:spcAft>
                <a:spcPts val="1200"/>
              </a:spcAft>
            </a:pPr>
            <a:r>
              <a:rPr lang="en-US" sz="2400" dirty="0" smtClean="0"/>
              <a:t>• </a:t>
            </a:r>
            <a:r>
              <a:rPr lang="en-US" sz="2400" b="1" dirty="0"/>
              <a:t>Categorical variable: </a:t>
            </a:r>
            <a:r>
              <a:rPr lang="en-US" sz="2400" dirty="0"/>
              <a:t>no inherent order among the values </a:t>
            </a:r>
            <a:r>
              <a:rPr lang="en-US" sz="2400" dirty="0" smtClean="0"/>
              <a:t>For example</a:t>
            </a:r>
            <a:r>
              <a:rPr lang="en-US" sz="2400" dirty="0"/>
              <a:t>: “What kind of pet you have” is a categorical variable</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839766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Class Logistics</a:t>
            </a:r>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2131673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a:t>
            </a:r>
          </a:p>
        </p:txBody>
      </p:sp>
      <p:sp>
        <p:nvSpPr>
          <p:cNvPr id="3" name="Content Placeholder 2"/>
          <p:cNvSpPr>
            <a:spLocks noGrp="1"/>
          </p:cNvSpPr>
          <p:nvPr>
            <p:ph idx="1"/>
          </p:nvPr>
        </p:nvSpPr>
        <p:spPr/>
        <p:txBody>
          <a:bodyPr/>
          <a:lstStyle/>
          <a:p>
            <a:pPr>
              <a:spcAft>
                <a:spcPts val="1200"/>
              </a:spcAft>
            </a:pPr>
            <a:r>
              <a:rPr lang="en-US" sz="2400" dirty="0" smtClean="0"/>
              <a:t>Common issues with data: </a:t>
            </a:r>
          </a:p>
          <a:p>
            <a:pPr indent="746125">
              <a:spcAft>
                <a:spcPts val="1200"/>
              </a:spcAft>
            </a:pPr>
            <a:r>
              <a:rPr lang="en-US" sz="2400" dirty="0" smtClean="0"/>
              <a:t>• </a:t>
            </a:r>
            <a:r>
              <a:rPr lang="en-US" sz="2400" b="1" dirty="0" smtClean="0"/>
              <a:t>Missing values: </a:t>
            </a:r>
            <a:r>
              <a:rPr lang="en-US" sz="2400" dirty="0" smtClean="0"/>
              <a:t>how do we fill in? </a:t>
            </a:r>
          </a:p>
          <a:p>
            <a:pPr indent="746125">
              <a:spcAft>
                <a:spcPts val="1200"/>
              </a:spcAft>
            </a:pPr>
            <a:r>
              <a:rPr lang="en-US" sz="2400" dirty="0" smtClean="0"/>
              <a:t>• </a:t>
            </a:r>
            <a:r>
              <a:rPr lang="en-US" sz="2400" b="1" dirty="0" smtClean="0"/>
              <a:t>Wrong values: </a:t>
            </a:r>
            <a:r>
              <a:rPr lang="en-US" sz="2400" dirty="0" smtClean="0"/>
              <a:t>how can we detect and correct? </a:t>
            </a:r>
          </a:p>
          <a:p>
            <a:pPr indent="746125">
              <a:spcAft>
                <a:spcPts val="1200"/>
              </a:spcAft>
            </a:pPr>
            <a:r>
              <a:rPr lang="en-US" sz="2400" dirty="0" smtClean="0"/>
              <a:t>• </a:t>
            </a:r>
            <a:r>
              <a:rPr lang="en-US" sz="2400" b="1" dirty="0" smtClean="0"/>
              <a:t>Messy format </a:t>
            </a:r>
          </a:p>
          <a:p>
            <a:pPr indent="746125">
              <a:spcAft>
                <a:spcPts val="1200"/>
              </a:spcAft>
            </a:pPr>
            <a:r>
              <a:rPr lang="en-US" sz="2400" dirty="0" smtClean="0"/>
              <a:t>• </a:t>
            </a:r>
            <a:r>
              <a:rPr lang="en-US" sz="2400" b="1" dirty="0" smtClean="0"/>
              <a:t>Not usable: </a:t>
            </a:r>
            <a:r>
              <a:rPr lang="en-US" sz="2400" dirty="0" smtClean="0"/>
              <a:t>the data cannot answer the question posed</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5585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p:txBody>
          <a:bodyPr/>
          <a:lstStyle/>
          <a:p>
            <a:r>
              <a:rPr lang="en-US" sz="2400" dirty="0"/>
              <a:t>The following is a table accounting for the number of produce deliveries over a weekend. </a:t>
            </a:r>
            <a:endParaRPr lang="en-US" sz="2400" dirty="0" smtClean="0"/>
          </a:p>
          <a:p>
            <a:r>
              <a:rPr lang="en-US" sz="2400" dirty="0" smtClean="0"/>
              <a:t>What </a:t>
            </a:r>
            <a:r>
              <a:rPr lang="en-US" sz="2400" dirty="0"/>
              <a:t>are the variables in this dataset? What object or event are we measuring</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a:t>What’s the issue? How do we fix it?</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060" y="2876610"/>
            <a:ext cx="6743700" cy="2298700"/>
          </a:xfrm>
          <a:prstGeom prst="rect">
            <a:avLst/>
          </a:prstGeom>
        </p:spPr>
      </p:pic>
    </p:spTree>
    <p:extLst>
      <p:ext uri="{BB962C8B-B14F-4D97-AF65-F5344CB8AC3E}">
        <p14:creationId xmlns:p14="http://schemas.microsoft.com/office/powerpoint/2010/main" val="2112053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p:txBody>
          <a:bodyPr/>
          <a:lstStyle/>
          <a:p>
            <a:r>
              <a:rPr lang="en-US" sz="2400" dirty="0"/>
              <a:t>We’re measuring individual deliveries; the variables are Time, Day, Number of Produce</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a:t>Problem: each column header represents a single value rather than a variable. Row headers are “hiding” the Day variable. The values of the variable, “Number of Produce”, is not recorded in a single column.</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586" y="1937158"/>
            <a:ext cx="6743700" cy="2298700"/>
          </a:xfrm>
          <a:prstGeom prst="rect">
            <a:avLst/>
          </a:prstGeom>
        </p:spPr>
      </p:pic>
    </p:spTree>
    <p:extLst>
      <p:ext uri="{BB962C8B-B14F-4D97-AF65-F5344CB8AC3E}">
        <p14:creationId xmlns:p14="http://schemas.microsoft.com/office/powerpoint/2010/main" val="237302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Messy Data</a:t>
            </a:r>
          </a:p>
        </p:txBody>
      </p:sp>
      <p:sp>
        <p:nvSpPr>
          <p:cNvPr id="3" name="Content Placeholder 2"/>
          <p:cNvSpPr>
            <a:spLocks noGrp="1"/>
          </p:cNvSpPr>
          <p:nvPr>
            <p:ph idx="1"/>
          </p:nvPr>
        </p:nvSpPr>
        <p:spPr/>
        <p:txBody>
          <a:bodyPr/>
          <a:lstStyle/>
          <a:p>
            <a:r>
              <a:rPr lang="en-US" sz="2400" dirty="0"/>
              <a:t>We need to reorganize the information to make explicit the event we’re observing and the variables associated to this event.</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569" y="2233329"/>
            <a:ext cx="4838700" cy="4394200"/>
          </a:xfrm>
          <a:prstGeom prst="rect">
            <a:avLst/>
          </a:prstGeom>
        </p:spPr>
      </p:pic>
    </p:spTree>
    <p:extLst>
      <p:ext uri="{BB962C8B-B14F-4D97-AF65-F5344CB8AC3E}">
        <p14:creationId xmlns:p14="http://schemas.microsoft.com/office/powerpoint/2010/main" val="6913140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 Happy Pavlos </a:t>
            </a:r>
            <a:r>
              <a:rPr lang="en-US" dirty="0" smtClean="0">
                <a:sym typeface="Wingdings"/>
              </a:rPr>
              <a:t></a:t>
            </a:r>
            <a:endParaRPr lang="en-US" dirty="0"/>
          </a:p>
        </p:txBody>
      </p:sp>
      <p:sp>
        <p:nvSpPr>
          <p:cNvPr id="3" name="Content Placeholder 2"/>
          <p:cNvSpPr>
            <a:spLocks noGrp="1"/>
          </p:cNvSpPr>
          <p:nvPr>
            <p:ph idx="1"/>
          </p:nvPr>
        </p:nvSpPr>
        <p:spPr/>
        <p:txBody>
          <a:bodyPr/>
          <a:lstStyle/>
          <a:p>
            <a:pPr>
              <a:spcAft>
                <a:spcPts val="1200"/>
              </a:spcAft>
            </a:pPr>
            <a:r>
              <a:rPr lang="en-US" sz="2400" dirty="0"/>
              <a:t>Common causes of messiness are: </a:t>
            </a:r>
            <a:endParaRPr lang="en-US" sz="2400" dirty="0" smtClean="0"/>
          </a:p>
          <a:p>
            <a:pPr indent="746125">
              <a:spcAft>
                <a:spcPts val="1200"/>
              </a:spcAft>
            </a:pPr>
            <a:r>
              <a:rPr lang="en-US" sz="2400" dirty="0" smtClean="0"/>
              <a:t>• </a:t>
            </a:r>
            <a:r>
              <a:rPr lang="en-US" sz="2400" dirty="0"/>
              <a:t>Column headers are values, not variable names </a:t>
            </a:r>
            <a:endParaRPr lang="en-US" sz="2400" dirty="0" smtClean="0"/>
          </a:p>
          <a:p>
            <a:pPr indent="746125">
              <a:spcAft>
                <a:spcPts val="1200"/>
              </a:spcAft>
            </a:pPr>
            <a:r>
              <a:rPr lang="en-US" sz="2400" dirty="0" smtClean="0"/>
              <a:t>• </a:t>
            </a:r>
            <a:r>
              <a:rPr lang="en-US" sz="2400" dirty="0"/>
              <a:t>Variables are stored in both rows and columns </a:t>
            </a:r>
            <a:endParaRPr lang="en-US" sz="2400" dirty="0" smtClean="0"/>
          </a:p>
          <a:p>
            <a:pPr indent="746125">
              <a:spcAft>
                <a:spcPts val="1200"/>
              </a:spcAft>
            </a:pPr>
            <a:r>
              <a:rPr lang="en-US" sz="2400" dirty="0" smtClean="0"/>
              <a:t>• </a:t>
            </a:r>
            <a:r>
              <a:rPr lang="en-US" sz="2400" dirty="0"/>
              <a:t>Multiple variables are stored in one column/entry </a:t>
            </a:r>
            <a:endParaRPr lang="en-US" sz="2400" dirty="0" smtClean="0"/>
          </a:p>
          <a:p>
            <a:pPr indent="746125">
              <a:spcAft>
                <a:spcPts val="1200"/>
              </a:spcAft>
            </a:pPr>
            <a:r>
              <a:rPr lang="en-US" sz="2400" dirty="0" smtClean="0"/>
              <a:t>• </a:t>
            </a:r>
            <a:r>
              <a:rPr lang="en-US" sz="2400" dirty="0"/>
              <a:t>Multiple types of experimental units stored in same table </a:t>
            </a:r>
            <a:endParaRPr lang="en-US" sz="2400" dirty="0" smtClean="0"/>
          </a:p>
          <a:p>
            <a:pPr>
              <a:spcAft>
                <a:spcPts val="1200"/>
              </a:spcAft>
            </a:pPr>
            <a:r>
              <a:rPr lang="en-US" sz="2400" dirty="0" smtClean="0"/>
              <a:t>In </a:t>
            </a:r>
            <a:r>
              <a:rPr lang="en-US" sz="2400" dirty="0"/>
              <a:t>general, we want each file to correspond to a dataset, each column to represent a single variable and each row to represent a single observation. We want to tabularize the data. </a:t>
            </a:r>
            <a:endParaRPr lang="en-US" sz="2400" dirty="0" smtClean="0"/>
          </a:p>
          <a:p>
            <a:pPr>
              <a:spcAft>
                <a:spcPts val="1200"/>
              </a:spcAft>
            </a:pPr>
            <a:r>
              <a:rPr lang="en-US" sz="2400" dirty="0" smtClean="0"/>
              <a:t>This </a:t>
            </a:r>
            <a:r>
              <a:rPr lang="en-US" sz="2400" dirty="0"/>
              <a:t>makes Python happy.</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15587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Descriptive Statistics</a:t>
            </a:r>
          </a:p>
        </p:txBody>
      </p:sp>
      <p:sp>
        <p:nvSpPr>
          <p:cNvPr id="3" name="Slide Number Placeholder 2"/>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0957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Sampling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291" y="1241827"/>
            <a:ext cx="10254206" cy="4831206"/>
          </a:xfrm>
        </p:spPr>
      </p:pic>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6173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643"/>
            <a:ext cx="11842708" cy="5217160"/>
          </a:xfrm>
          <a:prstGeom prst="rect">
            <a:avLst/>
          </a:prstGeom>
        </p:spPr>
      </p:pic>
      <p:sp>
        <p:nvSpPr>
          <p:cNvPr id="35" name="Rectangle 34"/>
          <p:cNvSpPr/>
          <p:nvPr/>
        </p:nvSpPr>
        <p:spPr>
          <a:xfrm>
            <a:off x="228600" y="5157788"/>
            <a:ext cx="11344275" cy="924015"/>
          </a:xfrm>
          <a:prstGeom prst="rect">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3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median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2589"/>
            <a:ext cx="11842708" cy="5315898"/>
          </a:xfrm>
          <a:prstGeom prst="rect">
            <a:avLst/>
          </a:prstGeom>
        </p:spPr>
      </p:pic>
    </p:spTree>
    <p:extLst>
      <p:ext uri="{BB962C8B-B14F-4D97-AF65-F5344CB8AC3E}">
        <p14:creationId xmlns:p14="http://schemas.microsoft.com/office/powerpoint/2010/main" val="1217262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807"/>
            <a:ext cx="11842708" cy="5115561"/>
          </a:xfrm>
          <a:prstGeom prst="rect">
            <a:avLst/>
          </a:prstGeom>
        </p:spPr>
      </p:pic>
    </p:spTree>
    <p:extLst>
      <p:ext uri="{BB962C8B-B14F-4D97-AF65-F5344CB8AC3E}">
        <p14:creationId xmlns:p14="http://schemas.microsoft.com/office/powerpoint/2010/main" val="133829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xmlns="" id="{BAC84716-F6E8-5143-996D-6DBF0A494DD6}"/>
              </a:ext>
            </a:extLst>
          </p:cNvPr>
          <p:cNvSpPr>
            <a:spLocks noGrp="1"/>
          </p:cNvSpPr>
          <p:nvPr>
            <p:ph idx="1"/>
          </p:nvPr>
        </p:nvSpPr>
        <p:spPr/>
        <p:txBody>
          <a:bodyPr/>
          <a:lstStyle/>
          <a:p>
            <a:pPr>
              <a:spcAft>
                <a:spcPts val="1200"/>
              </a:spcAft>
            </a:pPr>
            <a:r>
              <a:rPr lang="en-US" sz="2400" b="1" dirty="0" smtClean="0">
                <a:solidFill>
                  <a:schemeClr val="accent2"/>
                </a:solidFill>
              </a:rPr>
              <a:t>Online</a:t>
            </a:r>
          </a:p>
          <a:p>
            <a:endParaRPr lang="en-US" sz="2400" dirty="0"/>
          </a:p>
          <a:p>
            <a:endParaRPr lang="en-US" sz="2400" dirty="0"/>
          </a:p>
        </p:txBody>
      </p:sp>
      <p:sp>
        <p:nvSpPr>
          <p:cNvPr id="4" name="Slide Number Placeholder 3">
            <a:extLst>
              <a:ext uri="{FF2B5EF4-FFF2-40B4-BE49-F238E27FC236}">
                <a16:creationId xmlns:a16="http://schemas.microsoft.com/office/drawing/2014/main" xmlns="" id="{128334AB-C608-AA4D-9CBB-FAB82502D05B}"/>
              </a:ext>
            </a:extLst>
          </p:cNvPr>
          <p:cNvSpPr>
            <a:spLocks noGrp="1"/>
          </p:cNvSpPr>
          <p:nvPr>
            <p:ph type="sldNum" sz="quarter" idx="12"/>
          </p:nvPr>
        </p:nvSpPr>
        <p:spPr/>
        <p:txBody>
          <a:bodyPr/>
          <a:lstStyle/>
          <a:p>
            <a:fld id="{81B7CCDB-6D39-0547-B7B3-C80E39D6513A}"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685"/>
            <a:ext cx="12192000" cy="4235924"/>
          </a:xfrm>
          <a:prstGeom prst="rect">
            <a:avLst/>
          </a:prstGeom>
        </p:spPr>
      </p:pic>
    </p:spTree>
    <p:extLst>
      <p:ext uri="{BB962C8B-B14F-4D97-AF65-F5344CB8AC3E}">
        <p14:creationId xmlns:p14="http://schemas.microsoft.com/office/powerpoint/2010/main" val="1862256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median, and skewness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872"/>
            <a:ext cx="11842708" cy="5254324"/>
          </a:xfrm>
          <a:prstGeom prst="rect">
            <a:avLst/>
          </a:prstGeom>
        </p:spPr>
      </p:pic>
    </p:spTree>
    <p:extLst>
      <p:ext uri="{BB962C8B-B14F-4D97-AF65-F5344CB8AC3E}">
        <p14:creationId xmlns:p14="http://schemas.microsoft.com/office/powerpoint/2010/main" val="10177378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time</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04" y="902866"/>
            <a:ext cx="11842708" cy="5217160"/>
          </a:xfrm>
          <a:prstGeom prst="rect">
            <a:avLst/>
          </a:prstGeom>
        </p:spPr>
      </p:pic>
    </p:spTree>
    <p:extLst>
      <p:ext uri="{BB962C8B-B14F-4D97-AF65-F5344CB8AC3E}">
        <p14:creationId xmlns:p14="http://schemas.microsoft.com/office/powerpoint/2010/main" val="1831271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Regarding Categorical Variables... </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12192000" cy="5143118"/>
          </a:xfrm>
          <a:prstGeom prst="rect">
            <a:avLst/>
          </a:prstGeom>
        </p:spPr>
      </p:pic>
    </p:spTree>
    <p:extLst>
      <p:ext uri="{BB962C8B-B14F-4D97-AF65-F5344CB8AC3E}">
        <p14:creationId xmlns:p14="http://schemas.microsoft.com/office/powerpoint/2010/main" val="1370950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4"/>
            <a:ext cx="12192000" cy="605461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54611"/>
          </a:xfrm>
          <a:prstGeom prst="rect">
            <a:avLst/>
          </a:prstGeom>
        </p:spPr>
      </p:pic>
    </p:spTree>
    <p:extLst>
      <p:ext uri="{BB962C8B-B14F-4D97-AF65-F5344CB8AC3E}">
        <p14:creationId xmlns:p14="http://schemas.microsoft.com/office/powerpoint/2010/main" val="20697027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76"/>
            <a:ext cx="11760313" cy="6156328"/>
          </a:xfrm>
          <a:prstGeom prst="rect">
            <a:avLst/>
          </a:prstGeom>
        </p:spPr>
      </p:pic>
    </p:spTree>
    <p:extLst>
      <p:ext uri="{BB962C8B-B14F-4D97-AF65-F5344CB8AC3E}">
        <p14:creationId xmlns:p14="http://schemas.microsoft.com/office/powerpoint/2010/main" val="1730026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100763"/>
          </a:xfrm>
          <a:prstGeom prst="rect">
            <a:avLst/>
          </a:prstGeom>
        </p:spPr>
      </p:pic>
    </p:spTree>
    <p:extLst>
      <p:ext uri="{BB962C8B-B14F-4D97-AF65-F5344CB8AC3E}">
        <p14:creationId xmlns:p14="http://schemas.microsoft.com/office/powerpoint/2010/main" val="2275710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8359412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xmlns="" id="{BAC84716-F6E8-5143-996D-6DBF0A494DD6}"/>
              </a:ext>
            </a:extLst>
          </p:cNvPr>
          <p:cNvSpPr>
            <a:spLocks noGrp="1"/>
          </p:cNvSpPr>
          <p:nvPr>
            <p:ph idx="1"/>
          </p:nvPr>
        </p:nvSpPr>
        <p:spPr/>
        <p:txBody>
          <a:bodyPr/>
          <a:lstStyle/>
          <a:p>
            <a:pPr>
              <a:spcAft>
                <a:spcPts val="1200"/>
              </a:spcAft>
            </a:pPr>
            <a:r>
              <a:rPr lang="en-US" sz="2400" b="1" dirty="0" smtClean="0">
                <a:solidFill>
                  <a:schemeClr val="accent2"/>
                </a:solidFill>
              </a:rPr>
              <a:t>Offline, aka China </a:t>
            </a:r>
          </a:p>
          <a:p>
            <a:pPr>
              <a:spcAft>
                <a:spcPts val="1200"/>
              </a:spcAft>
            </a:pPr>
            <a:r>
              <a:rPr lang="en-US" sz="2400" b="1" dirty="0" smtClean="0">
                <a:solidFill>
                  <a:schemeClr val="tx1">
                    <a:lumMod val="75000"/>
                    <a:lumOff val="25000"/>
                  </a:schemeClr>
                </a:solidFill>
              </a:rPr>
              <a:t>Week 1</a:t>
            </a:r>
            <a:endParaRPr lang="en-US" sz="2400" b="1" dirty="0" smtClean="0">
              <a:solidFill>
                <a:schemeClr val="tx1">
                  <a:lumMod val="75000"/>
                  <a:lumOff val="25000"/>
                </a:schemeClr>
              </a:solidFill>
            </a:endParaRPr>
          </a:p>
          <a:p>
            <a:endParaRPr lang="en-US" sz="2400" dirty="0"/>
          </a:p>
          <a:p>
            <a:endParaRPr lang="en-US" sz="2400" dirty="0"/>
          </a:p>
        </p:txBody>
      </p:sp>
      <p:sp>
        <p:nvSpPr>
          <p:cNvPr id="4" name="Slide Number Placeholder 3">
            <a:extLst>
              <a:ext uri="{FF2B5EF4-FFF2-40B4-BE49-F238E27FC236}">
                <a16:creationId xmlns:a16="http://schemas.microsoft.com/office/drawing/2014/main" xmlns="" id="{128334AB-C608-AA4D-9CBB-FAB82502D05B}"/>
              </a:ext>
            </a:extLst>
          </p:cNvPr>
          <p:cNvSpPr>
            <a:spLocks noGrp="1"/>
          </p:cNvSpPr>
          <p:nvPr>
            <p:ph type="sldNum" sz="quarter" idx="12"/>
          </p:nvPr>
        </p:nvSpPr>
        <p:spPr/>
        <p:txBody>
          <a:bodyPr/>
          <a:lstStyle/>
          <a:p>
            <a:fld id="{81B7CCDB-6D39-0547-B7B3-C80E39D6513A}"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3510"/>
            <a:ext cx="12192000" cy="2984900"/>
          </a:xfrm>
          <a:prstGeom prst="rect">
            <a:avLst/>
          </a:prstGeom>
        </p:spPr>
      </p:pic>
    </p:spTree>
    <p:extLst>
      <p:ext uri="{BB962C8B-B14F-4D97-AF65-F5344CB8AC3E}">
        <p14:creationId xmlns:p14="http://schemas.microsoft.com/office/powerpoint/2010/main" val="1446553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56</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58</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pic>
        <p:nvPicPr>
          <p:cNvPr id="34" name="Picture 33">
            <a:extLst>
              <a:ext uri="{FF2B5EF4-FFF2-40B4-BE49-F238E27FC236}">
                <a16:creationId xmlns:a16="http://schemas.microsoft.com/office/drawing/2014/main" xmlns="" id="{FE446D22-A807-1A44-A630-F024385105B2}"/>
              </a:ext>
            </a:extLst>
          </p:cNvPr>
          <p:cNvPicPr>
            <a:picLocks noChangeAspect="1"/>
          </p:cNvPicPr>
          <p:nvPr/>
        </p:nvPicPr>
        <p:blipFill>
          <a:blip r:embed="rId11"/>
          <a:stretch>
            <a:fillRect/>
          </a:stretch>
        </p:blipFill>
        <p:spPr>
          <a:xfrm>
            <a:off x="2602989" y="1509164"/>
            <a:ext cx="6857999" cy="4571999"/>
          </a:xfrm>
          <a:prstGeom prst="rect">
            <a:avLst/>
          </a:prstGeom>
        </p:spPr>
      </p:pic>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xmlns="" id="{BAC84716-F6E8-5143-996D-6DBF0A494DD6}"/>
              </a:ext>
            </a:extLst>
          </p:cNvPr>
          <p:cNvSpPr>
            <a:spLocks noGrp="1"/>
          </p:cNvSpPr>
          <p:nvPr>
            <p:ph idx="1"/>
          </p:nvPr>
        </p:nvSpPr>
        <p:spPr/>
        <p:txBody>
          <a:bodyPr/>
          <a:lstStyle/>
          <a:p>
            <a:pPr>
              <a:spcAft>
                <a:spcPts val="1200"/>
              </a:spcAft>
            </a:pPr>
            <a:r>
              <a:rPr lang="en-US" sz="2400" b="1" dirty="0" smtClean="0">
                <a:solidFill>
                  <a:schemeClr val="accent2"/>
                </a:solidFill>
              </a:rPr>
              <a:t>Offline, aka China </a:t>
            </a:r>
          </a:p>
          <a:p>
            <a:pPr>
              <a:spcAft>
                <a:spcPts val="1200"/>
              </a:spcAft>
            </a:pPr>
            <a:r>
              <a:rPr lang="en-US" sz="2400" b="1" dirty="0" smtClean="0">
                <a:solidFill>
                  <a:schemeClr val="tx1">
                    <a:lumMod val="75000"/>
                    <a:lumOff val="25000"/>
                  </a:schemeClr>
                </a:solidFill>
              </a:rPr>
              <a:t>Week 2</a:t>
            </a:r>
            <a:endParaRPr lang="en-US" sz="2400" b="1" dirty="0" smtClean="0">
              <a:solidFill>
                <a:schemeClr val="tx1">
                  <a:lumMod val="75000"/>
                  <a:lumOff val="25000"/>
                </a:schemeClr>
              </a:solidFill>
            </a:endParaRPr>
          </a:p>
          <a:p>
            <a:endParaRPr lang="en-US" sz="2400" dirty="0"/>
          </a:p>
          <a:p>
            <a:endParaRPr lang="en-US" sz="2400" dirty="0"/>
          </a:p>
        </p:txBody>
      </p:sp>
      <p:sp>
        <p:nvSpPr>
          <p:cNvPr id="4" name="Slide Number Placeholder 3">
            <a:extLst>
              <a:ext uri="{FF2B5EF4-FFF2-40B4-BE49-F238E27FC236}">
                <a16:creationId xmlns:a16="http://schemas.microsoft.com/office/drawing/2014/main" xmlns="" id="{128334AB-C608-AA4D-9CBB-FAB82502D05B}"/>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2308"/>
            <a:ext cx="12192000" cy="3397050"/>
          </a:xfrm>
          <a:prstGeom prst="rect">
            <a:avLst/>
          </a:prstGeom>
        </p:spPr>
      </p:pic>
    </p:spTree>
    <p:extLst>
      <p:ext uri="{BB962C8B-B14F-4D97-AF65-F5344CB8AC3E}">
        <p14:creationId xmlns:p14="http://schemas.microsoft.com/office/powerpoint/2010/main" val="19776030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10"/>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66</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xmlns="" id="{BAC84716-F6E8-5143-996D-6DBF0A494DD6}"/>
              </a:ext>
            </a:extLst>
          </p:cNvPr>
          <p:cNvSpPr>
            <a:spLocks noGrp="1"/>
          </p:cNvSpPr>
          <p:nvPr>
            <p:ph idx="1"/>
          </p:nvPr>
        </p:nvSpPr>
        <p:spPr/>
        <p:txBody>
          <a:bodyPr/>
          <a:lstStyle/>
          <a:p>
            <a:pPr>
              <a:spcAft>
                <a:spcPts val="1200"/>
              </a:spcAft>
            </a:pPr>
            <a:r>
              <a:rPr lang="en-US" sz="2400" b="1" dirty="0" smtClean="0">
                <a:solidFill>
                  <a:schemeClr val="accent2"/>
                </a:solidFill>
              </a:rPr>
              <a:t>Offline, aka China </a:t>
            </a:r>
          </a:p>
          <a:p>
            <a:pPr>
              <a:spcAft>
                <a:spcPts val="1200"/>
              </a:spcAft>
            </a:pPr>
            <a:r>
              <a:rPr lang="en-US" sz="2400" b="1" dirty="0" smtClean="0">
                <a:solidFill>
                  <a:schemeClr val="tx1">
                    <a:lumMod val="75000"/>
                    <a:lumOff val="25000"/>
                  </a:schemeClr>
                </a:solidFill>
              </a:rPr>
              <a:t>Week 3</a:t>
            </a:r>
            <a:endParaRPr lang="en-US" sz="2400" b="1" dirty="0" smtClean="0">
              <a:solidFill>
                <a:schemeClr val="tx1">
                  <a:lumMod val="75000"/>
                  <a:lumOff val="25000"/>
                </a:schemeClr>
              </a:solidFill>
            </a:endParaRPr>
          </a:p>
          <a:p>
            <a:endParaRPr lang="en-US" sz="2400" dirty="0"/>
          </a:p>
          <a:p>
            <a:endParaRPr lang="en-US" sz="2400" dirty="0"/>
          </a:p>
        </p:txBody>
      </p:sp>
      <p:sp>
        <p:nvSpPr>
          <p:cNvPr id="4" name="Slide Number Placeholder 3">
            <a:extLst>
              <a:ext uri="{FF2B5EF4-FFF2-40B4-BE49-F238E27FC236}">
                <a16:creationId xmlns:a16="http://schemas.microsoft.com/office/drawing/2014/main" xmlns="" id="{128334AB-C608-AA4D-9CBB-FAB82502D05B}"/>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2062"/>
            <a:ext cx="12192000" cy="2973659"/>
          </a:xfrm>
          <a:prstGeom prst="rect">
            <a:avLst/>
          </a:prstGeom>
        </p:spPr>
      </p:pic>
    </p:spTree>
    <p:extLst>
      <p:ext uri="{BB962C8B-B14F-4D97-AF65-F5344CB8AC3E}">
        <p14:creationId xmlns:p14="http://schemas.microsoft.com/office/powerpoint/2010/main" val="12221845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err="1"/>
              <a:t>Pavlos</a:t>
            </a:r>
            <a:r>
              <a:rPr lang="en-US" sz="2400" b="1" dirty="0"/>
              <a:t> </a:t>
            </a:r>
            <a:r>
              <a:rPr lang="en-US" sz="2400" b="1" dirty="0" err="1"/>
              <a:t>Protopapas</a:t>
            </a:r>
            <a:r>
              <a:rPr lang="en-US" sz="2400" dirty="0"/>
              <a:t>, Scientific Director of the Institute for Applied Computational Science (IACS). Teaches CS109a, CS109b and the Capstone course for the Data Science masters program</a:t>
            </a:r>
            <a:r>
              <a:rPr lang="en-US" sz="2400" dirty="0" smtClean="0"/>
              <a:t>. He has taught in GEC 3 courses already. His </a:t>
            </a:r>
            <a:r>
              <a:rPr lang="en-US" sz="2400" dirty="0"/>
              <a:t>research is in </a:t>
            </a:r>
            <a:r>
              <a:rPr lang="en-US" sz="2400" dirty="0" err="1"/>
              <a:t>astrostatistics</a:t>
            </a:r>
            <a:r>
              <a:rPr lang="en-US" sz="2400" dirty="0"/>
              <a:t> and excited about the new telescopes coming online in the next few years.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6412989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79</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xmlns=""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 Teaching </a:t>
            </a:r>
            <a:r>
              <a:rPr lang="en-US" dirty="0" smtClean="0"/>
              <a:t>Fellow</a:t>
            </a:r>
            <a:endParaRPr lang="en-US" dirty="0"/>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b="1" dirty="0"/>
              <a:t>Patrick </a:t>
            </a:r>
            <a:r>
              <a:rPr lang="en-US" b="1" dirty="0" err="1"/>
              <a:t>Ohiomoba</a:t>
            </a:r>
            <a:r>
              <a:rPr lang="en-US" sz="2400" dirty="0"/>
              <a:t> </a:t>
            </a:r>
            <a:r>
              <a:rPr lang="en-US" sz="2400" dirty="0" smtClean="0"/>
              <a:t> has a </a:t>
            </a:r>
            <a:r>
              <a:rPr lang="en-US" sz="2400" dirty="0"/>
              <a:t>wealth of experience as teaching fellows for Data Science and Machine Learning courses at Harvard’s School of Engineering and Applied Sciences.  </a:t>
            </a:r>
            <a:r>
              <a:rPr lang="en-US" sz="2400" dirty="0" smtClean="0"/>
              <a:t>He is from Nigeria and he likes among other things eating good food, following sports (football) and keeping up with the latest ML and AI developments.</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6" name="Picture 5">
            <a:extLst>
              <a:ext uri="{FF2B5EF4-FFF2-40B4-BE49-F238E27FC236}">
                <a16:creationId xmlns:a16="http://schemas.microsoft.com/office/drawing/2014/main" xmlns="" id="{0732425C-4121-4F46-962E-96048CAF473A}"/>
              </a:ext>
            </a:extLst>
          </p:cNvPr>
          <p:cNvPicPr>
            <a:picLocks noChangeAspect="1"/>
          </p:cNvPicPr>
          <p:nvPr/>
        </p:nvPicPr>
        <p:blipFill>
          <a:blip r:embed="rId2"/>
          <a:stretch>
            <a:fillRect/>
          </a:stretch>
        </p:blipFill>
        <p:spPr>
          <a:xfrm>
            <a:off x="4806294" y="3482852"/>
            <a:ext cx="2381250" cy="2381250"/>
          </a:xfrm>
          <a:prstGeom prst="rect">
            <a:avLst/>
          </a:prstGeom>
        </p:spPr>
      </p:pic>
    </p:spTree>
    <p:extLst>
      <p:ext uri="{BB962C8B-B14F-4D97-AF65-F5344CB8AC3E}">
        <p14:creationId xmlns:p14="http://schemas.microsoft.com/office/powerpoint/2010/main" val="678192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15203</TotalTime>
  <Words>3087</Words>
  <Application>Microsoft Macintosh PowerPoint</Application>
  <PresentationFormat>Widescreen</PresentationFormat>
  <Paragraphs>549</Paragraphs>
  <Slides>84</Slides>
  <Notes>29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Calibri</vt:lpstr>
      <vt:lpstr>Cambria Math</vt:lpstr>
      <vt:lpstr>Courier New</vt:lpstr>
      <vt:lpstr>Karla</vt:lpstr>
      <vt:lpstr>Mangal</vt:lpstr>
      <vt:lpstr>Wingdings</vt:lpstr>
      <vt:lpstr>Arial</vt:lpstr>
      <vt:lpstr>GEC_template</vt:lpstr>
      <vt:lpstr>Lecture 1: Introduction to Regression HUB AI</vt:lpstr>
      <vt:lpstr>Lecture Outline  </vt:lpstr>
      <vt:lpstr>Class Logistics</vt:lpstr>
      <vt:lpstr>What</vt:lpstr>
      <vt:lpstr>What</vt:lpstr>
      <vt:lpstr>What</vt:lpstr>
      <vt:lpstr>What</vt:lpstr>
      <vt:lpstr>Who</vt:lpstr>
      <vt:lpstr>Who: Teaching Fellow</vt:lpstr>
      <vt:lpstr>How </vt:lpstr>
      <vt:lpstr>How: Project </vt:lpstr>
      <vt:lpstr>Data Science</vt:lpstr>
      <vt:lpstr>Why?</vt:lpstr>
      <vt:lpstr>Why?</vt:lpstr>
      <vt:lpstr>Why?</vt:lpstr>
      <vt:lpstr>Data Science Process</vt:lpstr>
      <vt:lpstr>Let’s start</vt:lpstr>
      <vt:lpstr>Predicting a Variable </vt:lpstr>
      <vt:lpstr>Data</vt:lpstr>
      <vt:lpstr>What are Data?</vt:lpstr>
      <vt:lpstr>Where do data come from?</vt:lpstr>
      <vt:lpstr>Ways to gather online data</vt:lpstr>
      <vt:lpstr>Web scraping</vt:lpstr>
      <vt:lpstr>Types of data</vt:lpstr>
      <vt:lpstr>Data Types</vt:lpstr>
      <vt:lpstr>Data storage</vt:lpstr>
      <vt:lpstr>Data format</vt:lpstr>
      <vt:lpstr>Tabular Data</vt:lpstr>
      <vt:lpstr>Types of Data</vt:lpstr>
      <vt:lpstr>Common Issues</vt:lpstr>
      <vt:lpstr>Messy Data</vt:lpstr>
      <vt:lpstr>Messy Data</vt:lpstr>
      <vt:lpstr>Fixing Messy Data</vt:lpstr>
      <vt:lpstr>Tabular = Happy Pavlos </vt:lpstr>
      <vt:lpstr>Data Exploration: Descriptive Statistics</vt:lpstr>
      <vt:lpstr>Basics of Sampling</vt:lpstr>
      <vt:lpstr>Sample mean</vt:lpstr>
      <vt:lpstr>Sample median</vt:lpstr>
      <vt:lpstr>Mean vs. Median</vt:lpstr>
      <vt:lpstr>Mean, median, and skewness</vt:lpstr>
      <vt:lpstr>Computational time</vt:lpstr>
      <vt:lpstr>Regarding Categorical Variables... </vt:lpstr>
      <vt:lpstr>PowerPoint Presentation</vt:lpstr>
      <vt:lpstr>PowerPoint Presentation</vt:lpstr>
      <vt:lpstr>PowerPoint Presentation</vt:lpstr>
      <vt:lpstr>Modeling</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450</cp:revision>
  <cp:lastPrinted>2018-05-11T23:31:28Z</cp:lastPrinted>
  <dcterms:created xsi:type="dcterms:W3CDTF">2018-04-18T18:49:01Z</dcterms:created>
  <dcterms:modified xsi:type="dcterms:W3CDTF">2019-05-01T23:39:56Z</dcterms:modified>
</cp:coreProperties>
</file>